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78" r:id="rId5"/>
    <p:sldId id="277" r:id="rId6"/>
    <p:sldId id="325" r:id="rId7"/>
    <p:sldId id="275" r:id="rId8"/>
    <p:sldId id="327" r:id="rId9"/>
    <p:sldId id="328" r:id="rId10"/>
    <p:sldId id="293" r:id="rId11"/>
    <p:sldId id="315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E9DD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>
        <p:scale>
          <a:sx n="80" d="100"/>
          <a:sy n="80" d="100"/>
        </p:scale>
        <p:origin x="782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12E681-160E-4068-BC0A-A8CD4DE6D59D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8EA148-D7DA-410B-8CF8-FBF6CB31A99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6405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C4BAD0B6-0D07-4A01-AA37-7DAA632BB6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74" y="1869654"/>
            <a:ext cx="5842851" cy="311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643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F0C597-41CC-4752-AA9C-E5AE6BAFD57E}"/>
              </a:ext>
            </a:extLst>
          </p:cNvPr>
          <p:cNvSpPr/>
          <p:nvPr userDrawn="1"/>
        </p:nvSpPr>
        <p:spPr>
          <a:xfrm>
            <a:off x="0" y="0"/>
            <a:ext cx="4419600" cy="6858000"/>
          </a:xfrm>
          <a:prstGeom prst="rect">
            <a:avLst/>
          </a:prstGeom>
          <a:solidFill>
            <a:srgbClr val="E9DDD0"/>
          </a:solidFill>
          <a:ln>
            <a:solidFill>
              <a:srgbClr val="E9DD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07DB27B-F59B-4E82-BFCC-9B1BE071A4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6" y="2656318"/>
            <a:ext cx="2895228" cy="1545363"/>
          </a:xfrm>
          <a:prstGeom prst="rect">
            <a:avLst/>
          </a:prstGeom>
        </p:spPr>
      </p:pic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EE4767F1-F280-42E9-A7D0-3A3BB3AE1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840" y="553877"/>
            <a:ext cx="5938520" cy="575024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4117325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F0C597-41CC-4752-AA9C-E5AE6BAFD57E}"/>
              </a:ext>
            </a:extLst>
          </p:cNvPr>
          <p:cNvSpPr/>
          <p:nvPr userDrawn="1"/>
        </p:nvSpPr>
        <p:spPr>
          <a:xfrm>
            <a:off x="0" y="0"/>
            <a:ext cx="4419600" cy="6858000"/>
          </a:xfrm>
          <a:prstGeom prst="rect">
            <a:avLst/>
          </a:prstGeom>
          <a:solidFill>
            <a:srgbClr val="E9DDD0"/>
          </a:solidFill>
          <a:ln>
            <a:solidFill>
              <a:srgbClr val="E9DD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EE4767F1-F280-42E9-A7D0-3A3BB3AE1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840" y="553877"/>
            <a:ext cx="5938520" cy="575024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60B6005-9A03-472B-91DC-98C2404CDE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74"/>
          <a:stretch/>
        </p:blipFill>
        <p:spPr>
          <a:xfrm>
            <a:off x="0" y="0"/>
            <a:ext cx="4419600" cy="68580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6A97E02-9393-4236-AD4C-BA48601C93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540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461D952-D85C-4661-95B3-58437D7251FB}"/>
              </a:ext>
            </a:extLst>
          </p:cNvPr>
          <p:cNvSpPr/>
          <p:nvPr userDrawn="1"/>
        </p:nvSpPr>
        <p:spPr>
          <a:xfrm>
            <a:off x="838199" y="1063576"/>
            <a:ext cx="10515600" cy="1325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TITRE DE LA PRESENTATION</a:t>
            </a:r>
          </a:p>
          <a:p>
            <a:pPr algn="ctr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8148E13-FA60-466D-BA73-55C6FBF41B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063576"/>
            <a:ext cx="10515600" cy="132556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fr-FR" dirty="0"/>
              <a:t>TITRE DE LA PRESENTATION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25046C-C70C-4F0C-9D07-F16CCA3AD4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74" y="3029151"/>
            <a:ext cx="5842851" cy="311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548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8211402-9029-4912-851B-90467ADA2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F2EEFF2-E3E4-48EE-9DC6-853BF70C2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4627312-0560-4A52-BD64-B299DFBE1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7904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D0B505-DF6D-4167-BE63-96BB90E55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6E4E84-E36A-40BF-9C75-02511925A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4D7FEAF-D373-40D5-91B1-9A612BA58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CC84DF-753F-4946-BAB7-EB9E9C827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91EBCFB-FCC1-4849-B55F-D828F87E2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F9394F2-9753-47F4-8B57-606158DCB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74582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141B40-8C35-4793-B851-C802CAB48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AB1F455-D77E-412E-8654-639B8878A5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C5183B-94AD-473E-9BBE-7FB6BE73C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D54D58-6C7A-42E7-AC63-89A124A23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45749AF-0543-4498-A5C8-676C0608F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CEE4350-B574-4EB8-8431-0FA4D2171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66905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2D7E42-B417-4E3C-B664-048FF0E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7D9098E-5108-4D7C-8E23-79612FF67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D6B8FBE-BE90-46D2-95AA-A8F97C137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93B90CD-E970-4B8D-B4B7-FE6075479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C4BBF2-0FE6-4E09-8990-C27A1B552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92279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29DA10A-AFC6-4580-B1AA-E4D8270362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A1635C8-5620-4A50-8AE5-AC0A9B37D2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7B8DBC8-1E66-4B36-BDCA-4661495D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ED45E28-9663-4EC5-97DB-84512DD95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58C10C-57A9-4F61-B5EE-7ACDB4FC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40151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">
  <p:cSld name="Titr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879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879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65"/>
          <p:cNvSpPr txBox="1">
            <a:spLocks noGrp="1"/>
          </p:cNvSpPr>
          <p:nvPr>
            <p:ph type="title"/>
          </p:nvPr>
        </p:nvSpPr>
        <p:spPr>
          <a:xfrm>
            <a:off x="740229" y="27662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Ole"/>
              <a:buNone/>
              <a:defRPr sz="7200" b="1" i="0">
                <a:solidFill>
                  <a:schemeClr val="lt1"/>
                </a:solidFill>
                <a:latin typeface="Ole"/>
                <a:ea typeface="Ole"/>
                <a:cs typeface="Ole"/>
                <a:sym typeface="O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5" name="Google Shape;25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46229" y="-1"/>
            <a:ext cx="1219200" cy="212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52511" y="615610"/>
            <a:ext cx="806635" cy="767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" name="Google Shape;27;p65"/>
          <p:cNvCxnSpPr/>
          <p:nvPr/>
        </p:nvCxnSpPr>
        <p:spPr>
          <a:xfrm>
            <a:off x="597217" y="3016049"/>
            <a:ext cx="0" cy="673502"/>
          </a:xfrm>
          <a:prstGeom prst="straightConnector1">
            <a:avLst/>
          </a:prstGeom>
          <a:noFill/>
          <a:ln w="123825" cap="flat" cmpd="sng">
            <a:solidFill>
              <a:srgbClr val="E4167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4895237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erge">
  <p:cSld name="Vierg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6"/>
          <p:cNvSpPr/>
          <p:nvPr/>
        </p:nvSpPr>
        <p:spPr>
          <a:xfrm>
            <a:off x="0" y="0"/>
            <a:ext cx="12192000" cy="625033"/>
          </a:xfrm>
          <a:prstGeom prst="rect">
            <a:avLst/>
          </a:prstGeom>
          <a:solidFill>
            <a:srgbClr val="00879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879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08848" y="136525"/>
            <a:ext cx="1458410" cy="36615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" name="Google Shape;31;p66"/>
          <p:cNvCxnSpPr/>
          <p:nvPr/>
        </p:nvCxnSpPr>
        <p:spPr>
          <a:xfrm>
            <a:off x="437043" y="1173495"/>
            <a:ext cx="0" cy="402586"/>
          </a:xfrm>
          <a:prstGeom prst="straightConnector1">
            <a:avLst/>
          </a:prstGeom>
          <a:noFill/>
          <a:ln w="63500" cap="flat" cmpd="sng">
            <a:solidFill>
              <a:srgbClr val="E4167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2" name="Google Shape;32;p66"/>
          <p:cNvSpPr txBox="1">
            <a:spLocks noGrp="1"/>
          </p:cNvSpPr>
          <p:nvPr>
            <p:ph type="title"/>
          </p:nvPr>
        </p:nvSpPr>
        <p:spPr>
          <a:xfrm>
            <a:off x="493483" y="75718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4167C"/>
              </a:buClr>
              <a:buSzPts val="4400"/>
              <a:buFont typeface="Ole"/>
              <a:buNone/>
              <a:defRPr sz="4400" b="1" i="0">
                <a:solidFill>
                  <a:srgbClr val="E4167C"/>
                </a:solidFill>
                <a:latin typeface="Ole"/>
                <a:ea typeface="Ole"/>
                <a:cs typeface="Ole"/>
                <a:sym typeface="O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6"/>
          <p:cNvSpPr txBox="1"/>
          <p:nvPr/>
        </p:nvSpPr>
        <p:spPr>
          <a:xfrm>
            <a:off x="922405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0" i="1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Rentrée 2022-2023</a:t>
            </a:r>
            <a:endParaRPr sz="1200" b="0" i="1" u="none" strike="noStrike" cap="none">
              <a:solidFill>
                <a:srgbClr val="7F7F7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541757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bg>
      <p:bgPr>
        <a:solidFill>
          <a:srgbClr val="E9DD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C4BAD0B6-0D07-4A01-AA37-7DAA632BB6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74" y="873974"/>
            <a:ext cx="5842851" cy="3118692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A6E34EC-E23C-44F6-814B-6E25454577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79" y="670560"/>
            <a:ext cx="1151367" cy="114959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F85D379-48C7-4DD6-B9C0-8AF9231B6B2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6736" y="4517356"/>
            <a:ext cx="2438254" cy="161777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5C7E495-5ADF-47A3-AED5-48CD8FFBCC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6953" y="670560"/>
            <a:ext cx="1151367" cy="115136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70DC45F-7830-41B8-BE5B-9663DC9133C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75" y="4517356"/>
            <a:ext cx="2440571" cy="161777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71C6852-FFC5-4C6B-BB4B-EC7C89204BB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721" y="2708979"/>
            <a:ext cx="1680284" cy="1114865"/>
          </a:xfrm>
          <a:prstGeom prst="rect">
            <a:avLst/>
          </a:prstGeom>
        </p:spPr>
      </p:pic>
      <p:pic>
        <p:nvPicPr>
          <p:cNvPr id="14" name="Graphique 13">
            <a:extLst>
              <a:ext uri="{FF2B5EF4-FFF2-40B4-BE49-F238E27FC236}">
                <a16:creationId xmlns:a16="http://schemas.microsoft.com/office/drawing/2014/main" id="{8291B959-5CA9-4783-856C-C18ABDC4C03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5995" y="2792426"/>
            <a:ext cx="1606733" cy="947972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67F7BA4A-7CEA-4177-8D8F-C313C0DE55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90" b="34118"/>
          <a:stretch/>
        </p:blipFill>
        <p:spPr>
          <a:xfrm>
            <a:off x="4661578" y="4888810"/>
            <a:ext cx="2868844" cy="87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160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bg>
      <p:bgPr>
        <a:solidFill>
          <a:srgbClr val="E9DD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C4BAD0B6-0D07-4A01-AA37-7DAA632BB6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74" y="873974"/>
            <a:ext cx="5842851" cy="3118692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A6E34EC-E23C-44F6-814B-6E25454577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75" y="5760719"/>
            <a:ext cx="876625" cy="87527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F85D379-48C7-4DD6-B9C0-8AF9231B6B2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68" y="5527046"/>
            <a:ext cx="1960037" cy="13004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5C7E495-5ADF-47A3-AED5-48CD8FFBCC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300" y="5759371"/>
            <a:ext cx="876626" cy="87662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70DC45F-7830-41B8-BE5B-9663DC9133C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747" y="5557520"/>
            <a:ext cx="1961899" cy="130048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71C6852-FFC5-4C6B-BB4B-EC7C89204BB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8800" y="5718575"/>
            <a:ext cx="1382705" cy="917422"/>
          </a:xfrm>
          <a:prstGeom prst="rect">
            <a:avLst/>
          </a:prstGeom>
        </p:spPr>
      </p:pic>
      <p:pic>
        <p:nvPicPr>
          <p:cNvPr id="14" name="Graphique 13">
            <a:extLst>
              <a:ext uri="{FF2B5EF4-FFF2-40B4-BE49-F238E27FC236}">
                <a16:creationId xmlns:a16="http://schemas.microsoft.com/office/drawing/2014/main" id="{8291B959-5CA9-4783-856C-C18ABDC4C03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66450" y="5861621"/>
            <a:ext cx="1312502" cy="774376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67F7BA4A-7CEA-4177-8D8F-C313C0DE55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90" b="34118"/>
          <a:stretch/>
        </p:blipFill>
        <p:spPr>
          <a:xfrm>
            <a:off x="5260025" y="5984026"/>
            <a:ext cx="1759148" cy="53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8441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Pr>
        <a:solidFill>
          <a:srgbClr val="E9DD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804D81-9177-4524-8870-13887AD2F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301807-7562-4349-A54D-8CF9B8011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F9EF0-F788-49F8-8DF5-4494598A2701}"/>
              </a:ext>
            </a:extLst>
          </p:cNvPr>
          <p:cNvSpPr/>
          <p:nvPr userDrawn="1"/>
        </p:nvSpPr>
        <p:spPr>
          <a:xfrm>
            <a:off x="106680" y="365125"/>
            <a:ext cx="213360" cy="13255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8D163D-3B79-489F-9D81-389DA00838FE}"/>
              </a:ext>
            </a:extLst>
          </p:cNvPr>
          <p:cNvSpPr/>
          <p:nvPr userDrawn="1"/>
        </p:nvSpPr>
        <p:spPr>
          <a:xfrm>
            <a:off x="472440" y="365125"/>
            <a:ext cx="213360" cy="13255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EEAEA10-9D63-47D8-BD16-CD81AD814C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58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bg>
      <p:bgPr>
        <a:solidFill>
          <a:srgbClr val="E9DD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A9617D-5C71-47C4-88AC-6CA355A721B6}"/>
              </a:ext>
            </a:extLst>
          </p:cNvPr>
          <p:cNvSpPr/>
          <p:nvPr userDrawn="1"/>
        </p:nvSpPr>
        <p:spPr>
          <a:xfrm>
            <a:off x="0" y="335280"/>
            <a:ext cx="3454400" cy="7416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rial Black" panose="020B0A04020102020204" pitchFamily="34" charset="0"/>
              </a:rPr>
              <a:t>CAMPUS EDUCTIVE AIX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45926AF-000C-4ACE-B530-14FDCE537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205E4426-1DAD-4373-938E-0D8D7DC13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899463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sec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A9617D-5C71-47C4-88AC-6CA355A721B6}"/>
              </a:ext>
            </a:extLst>
          </p:cNvPr>
          <p:cNvSpPr/>
          <p:nvPr userDrawn="1"/>
        </p:nvSpPr>
        <p:spPr>
          <a:xfrm>
            <a:off x="0" y="335280"/>
            <a:ext cx="3454400" cy="7416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rial Black" panose="020B0A04020102020204" pitchFamily="34" charset="0"/>
              </a:rPr>
              <a:t>CAMPUS EDUCTIVE AIX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45926AF-000C-4ACE-B530-14FDCE537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205E4426-1DAD-4373-938E-0D8D7DC13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746331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D1050C3F-A3B1-4707-BB03-E1F98A88DD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1867F15-ABD7-4204-8BCC-7025A76F6D47}"/>
              </a:ext>
            </a:extLst>
          </p:cNvPr>
          <p:cNvSpPr/>
          <p:nvPr userDrawn="1"/>
        </p:nvSpPr>
        <p:spPr>
          <a:xfrm>
            <a:off x="106680" y="365125"/>
            <a:ext cx="213360" cy="1325563"/>
          </a:xfrm>
          <a:prstGeom prst="rect">
            <a:avLst/>
          </a:prstGeom>
          <a:solidFill>
            <a:srgbClr val="E9DDD0"/>
          </a:solidFill>
          <a:ln>
            <a:solidFill>
              <a:srgbClr val="E9DDD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E9DDD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C5B48B-2174-4B3E-AFE9-68F5B4DA483B}"/>
              </a:ext>
            </a:extLst>
          </p:cNvPr>
          <p:cNvSpPr/>
          <p:nvPr userDrawn="1"/>
        </p:nvSpPr>
        <p:spPr>
          <a:xfrm>
            <a:off x="472440" y="365125"/>
            <a:ext cx="213360" cy="1325563"/>
          </a:xfrm>
          <a:prstGeom prst="rect">
            <a:avLst/>
          </a:prstGeom>
          <a:solidFill>
            <a:srgbClr val="E9DDD0"/>
          </a:solidFill>
          <a:ln>
            <a:solidFill>
              <a:srgbClr val="E9DDD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E9DDD0"/>
              </a:solidFill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4CD04723-F600-437E-BD51-F4474F064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766AFDFC-A1B6-4E07-9CE5-6CCE4E490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420970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ux contenu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D1050C3F-A3B1-4707-BB03-E1F98A88DD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520" y="5977754"/>
            <a:ext cx="1458385" cy="77843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1867F15-ABD7-4204-8BCC-7025A76F6D47}"/>
              </a:ext>
            </a:extLst>
          </p:cNvPr>
          <p:cNvSpPr/>
          <p:nvPr userDrawn="1"/>
        </p:nvSpPr>
        <p:spPr>
          <a:xfrm>
            <a:off x="106680" y="365125"/>
            <a:ext cx="213360" cy="1325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E9DDD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C5B48B-2174-4B3E-AFE9-68F5B4DA483B}"/>
              </a:ext>
            </a:extLst>
          </p:cNvPr>
          <p:cNvSpPr/>
          <p:nvPr userDrawn="1"/>
        </p:nvSpPr>
        <p:spPr>
          <a:xfrm>
            <a:off x="472440" y="365125"/>
            <a:ext cx="213360" cy="1325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E9DDD0"/>
              </a:solidFill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4CD04723-F600-437E-BD51-F4474F064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766AFDFC-A1B6-4E07-9CE5-6CCE4E490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6819137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F0C597-41CC-4752-AA9C-E5AE6BAFD57E}"/>
              </a:ext>
            </a:extLst>
          </p:cNvPr>
          <p:cNvSpPr/>
          <p:nvPr userDrawn="1"/>
        </p:nvSpPr>
        <p:spPr>
          <a:xfrm>
            <a:off x="0" y="0"/>
            <a:ext cx="44196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07DB27B-F59B-4E82-BFCC-9B1BE071A4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6" y="2656318"/>
            <a:ext cx="2895228" cy="1545363"/>
          </a:xfrm>
          <a:prstGeom prst="rect">
            <a:avLst/>
          </a:prstGeom>
        </p:spPr>
      </p:pic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EE4767F1-F280-42E9-A7D0-3A3BB3AE1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840" y="553877"/>
            <a:ext cx="5938520" cy="575024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114053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AD620BA-99EC-48AC-87D8-4ECA67E80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34CF737-8273-4AA2-8287-43002BCDF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1729C6-912B-4431-8413-78F9B7BD3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50B0F-33EB-4E85-B066-07727CB465A0}" type="datetimeFigureOut">
              <a:rPr lang="fr-FR" smtClean="0"/>
              <a:t>03/10/2022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1CD215-A478-46A0-BE37-BEAC1503BE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BFF0E6-D530-4251-B488-BB710AB4DA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FE3F3-457A-4B8E-A8EC-5786D7C725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6784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0" r:id="rId4"/>
    <p:sldLayoutId id="2147483651" r:id="rId5"/>
    <p:sldLayoutId id="2147483665" r:id="rId6"/>
    <p:sldLayoutId id="2147483652" r:id="rId7"/>
    <p:sldLayoutId id="2147483662" r:id="rId8"/>
    <p:sldLayoutId id="2147483653" r:id="rId9"/>
    <p:sldLayoutId id="2147483663" r:id="rId10"/>
    <p:sldLayoutId id="2147483664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B7D07FE-E211-FB61-E3A9-D0898F449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840" y="3284738"/>
            <a:ext cx="5938520" cy="7190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4400" dirty="0">
                <a:latin typeface="+mn-lt"/>
              </a:rPr>
              <a:t>Planification projet SI</a:t>
            </a:r>
          </a:p>
        </p:txBody>
      </p:sp>
    </p:spTree>
    <p:extLst>
      <p:ext uri="{BB962C8B-B14F-4D97-AF65-F5344CB8AC3E}">
        <p14:creationId xmlns:p14="http://schemas.microsoft.com/office/powerpoint/2010/main" val="1903402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173390-88AE-E61C-3DF5-69EA1139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Planification de Projet SI</a:t>
            </a:r>
          </a:p>
        </p:txBody>
      </p:sp>
      <p:sp>
        <p:nvSpPr>
          <p:cNvPr id="4" name="Google Shape;156;p5">
            <a:extLst>
              <a:ext uri="{FF2B5EF4-FFF2-40B4-BE49-F238E27FC236}">
                <a16:creationId xmlns:a16="http://schemas.microsoft.com/office/drawing/2014/main" id="{F4ED89D7-2795-9A4C-EA48-27EA127B4320}"/>
              </a:ext>
            </a:extLst>
          </p:cNvPr>
          <p:cNvSpPr txBox="1"/>
          <p:nvPr/>
        </p:nvSpPr>
        <p:spPr>
          <a:xfrm>
            <a:off x="4965092" y="2767448"/>
            <a:ext cx="498167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latin typeface="Source Sans Pro"/>
                <a:ea typeface="Source Sans Pro"/>
                <a:cs typeface="Source Sans Pro"/>
                <a:sym typeface="Source Sans Pro"/>
              </a:rPr>
              <a:t>Nos objectifs </a:t>
            </a:r>
            <a:endParaRPr sz="2800" dirty="0"/>
          </a:p>
        </p:txBody>
      </p:sp>
      <p:sp>
        <p:nvSpPr>
          <p:cNvPr id="5" name="Google Shape;157;p5">
            <a:extLst>
              <a:ext uri="{FF2B5EF4-FFF2-40B4-BE49-F238E27FC236}">
                <a16:creationId xmlns:a16="http://schemas.microsoft.com/office/drawing/2014/main" id="{BF506BE2-738A-C079-7B40-B79E8B371AB1}"/>
              </a:ext>
            </a:extLst>
          </p:cNvPr>
          <p:cNvSpPr txBox="1"/>
          <p:nvPr/>
        </p:nvSpPr>
        <p:spPr>
          <a:xfrm>
            <a:off x="4965092" y="3767952"/>
            <a:ext cx="498167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/>
              <a:t>Notre programme</a:t>
            </a:r>
            <a:endParaRPr sz="2800" dirty="0"/>
          </a:p>
        </p:txBody>
      </p:sp>
      <p:sp>
        <p:nvSpPr>
          <p:cNvPr id="6" name="Google Shape;158;p5">
            <a:extLst>
              <a:ext uri="{FF2B5EF4-FFF2-40B4-BE49-F238E27FC236}">
                <a16:creationId xmlns:a16="http://schemas.microsoft.com/office/drawing/2014/main" id="{2EAF2E23-BC91-3546-07CE-980279EC671B}"/>
              </a:ext>
            </a:extLst>
          </p:cNvPr>
          <p:cNvSpPr txBox="1"/>
          <p:nvPr/>
        </p:nvSpPr>
        <p:spPr>
          <a:xfrm>
            <a:off x="4965091" y="4768457"/>
            <a:ext cx="555494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latin typeface="Source Sans Pro"/>
                <a:ea typeface="Source Sans Pro"/>
                <a:cs typeface="Source Sans Pro"/>
                <a:sym typeface="Source Sans Pro"/>
              </a:rPr>
              <a:t>Votre évaluation </a:t>
            </a:r>
            <a:endParaRPr sz="2800" dirty="0"/>
          </a:p>
        </p:txBody>
      </p:sp>
      <p:pic>
        <p:nvPicPr>
          <p:cNvPr id="7" name="Google Shape;159;p5">
            <a:extLst>
              <a:ext uri="{FF2B5EF4-FFF2-40B4-BE49-F238E27FC236}">
                <a16:creationId xmlns:a16="http://schemas.microsoft.com/office/drawing/2014/main" id="{B9346D56-5B98-1500-1EAE-41968EB5431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26303" y="2910705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60;p5">
            <a:extLst>
              <a:ext uri="{FF2B5EF4-FFF2-40B4-BE49-F238E27FC236}">
                <a16:creationId xmlns:a16="http://schemas.microsoft.com/office/drawing/2014/main" id="{2FC7ABA7-7F30-5602-5B52-3891B4D8FB4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26303" y="3916068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61;p5">
            <a:extLst>
              <a:ext uri="{FF2B5EF4-FFF2-40B4-BE49-F238E27FC236}">
                <a16:creationId xmlns:a16="http://schemas.microsoft.com/office/drawing/2014/main" id="{E40A0B78-E034-9CB8-7664-9C08ADF74B3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26302" y="4911714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62;p5">
            <a:extLst>
              <a:ext uri="{FF2B5EF4-FFF2-40B4-BE49-F238E27FC236}">
                <a16:creationId xmlns:a16="http://schemas.microsoft.com/office/drawing/2014/main" id="{47EDF8FE-774D-BE72-B21C-50B0189EA699}"/>
              </a:ext>
            </a:extLst>
          </p:cNvPr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10" b="21910"/>
          <a:stretch/>
        </p:blipFill>
        <p:spPr>
          <a:xfrm>
            <a:off x="332008" y="2558186"/>
            <a:ext cx="3826453" cy="30409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2685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9CA353F-FD59-5915-CA10-784E21EDD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fr-FR" sz="3600" dirty="0">
                <a:sym typeface="Arial"/>
              </a:rPr>
              <a:t>Nos Objectifs</a:t>
            </a:r>
          </a:p>
          <a:p>
            <a:pPr marL="0" indent="0">
              <a:buNone/>
            </a:pPr>
            <a:endParaRPr lang="fr-FR" dirty="0">
              <a:sym typeface="Arial"/>
            </a:endParaRPr>
          </a:p>
          <a:p>
            <a:r>
              <a:rPr lang="fr-FR" dirty="0">
                <a:sym typeface="Arial"/>
              </a:rPr>
              <a:t>S’approprier les différentes phases de la gestion de projet</a:t>
            </a:r>
          </a:p>
          <a:p>
            <a:pPr marL="0" indent="0">
              <a:buNone/>
            </a:pPr>
            <a:endParaRPr lang="fr-FR" dirty="0">
              <a:sym typeface="Arial"/>
            </a:endParaRPr>
          </a:p>
          <a:p>
            <a:r>
              <a:rPr lang="fr-FR" dirty="0">
                <a:sym typeface="Arial"/>
              </a:rPr>
              <a:t>Agilité du chef de projet pour manager un projet</a:t>
            </a:r>
          </a:p>
          <a:p>
            <a:pPr lvl="1"/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E4B9D08-A96E-A818-3270-733E6E3E6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445641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544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Notre programme</a:t>
            </a:r>
          </a:p>
        </p:txBody>
      </p:sp>
      <p:sp>
        <p:nvSpPr>
          <p:cNvPr id="5" name="Google Shape;169;p6">
            <a:extLst>
              <a:ext uri="{FF2B5EF4-FFF2-40B4-BE49-F238E27FC236}">
                <a16:creationId xmlns:a16="http://schemas.microsoft.com/office/drawing/2014/main" id="{32AA8FC2-08EB-B8F6-7BE4-B45E7CEE73E3}"/>
              </a:ext>
            </a:extLst>
          </p:cNvPr>
          <p:cNvSpPr txBox="1"/>
          <p:nvPr/>
        </p:nvSpPr>
        <p:spPr>
          <a:xfrm>
            <a:off x="1063753" y="2523006"/>
            <a:ext cx="575921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C’est quoi un projet ?</a:t>
            </a:r>
            <a:endParaRPr sz="1800" dirty="0">
              <a:solidFill>
                <a:schemeClr val="tx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i="1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Définition, caractéristique, modes, 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6" name="Google Shape;170;p6">
            <a:extLst>
              <a:ext uri="{FF2B5EF4-FFF2-40B4-BE49-F238E27FC236}">
                <a16:creationId xmlns:a16="http://schemas.microsoft.com/office/drawing/2014/main" id="{37408D8C-36BC-4A46-DEFD-350E531B64FC}"/>
              </a:ext>
            </a:extLst>
          </p:cNvPr>
          <p:cNvSpPr txBox="1"/>
          <p:nvPr/>
        </p:nvSpPr>
        <p:spPr>
          <a:xfrm>
            <a:off x="1063752" y="3527070"/>
            <a:ext cx="575921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Initier et cadrer 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7" name="Google Shape;171;p6">
            <a:extLst>
              <a:ext uri="{FF2B5EF4-FFF2-40B4-BE49-F238E27FC236}">
                <a16:creationId xmlns:a16="http://schemas.microsoft.com/office/drawing/2014/main" id="{6A6777A7-B354-4867-7B03-158D59E8986B}"/>
              </a:ext>
            </a:extLst>
          </p:cNvPr>
          <p:cNvSpPr txBox="1"/>
          <p:nvPr/>
        </p:nvSpPr>
        <p:spPr>
          <a:xfrm>
            <a:off x="1063752" y="4412913"/>
            <a:ext cx="575921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tx1"/>
                </a:solidFill>
                <a:latin typeface="Source Sans Pro"/>
                <a:ea typeface="Source Sans Pro"/>
                <a:sym typeface="Source Sans Pro"/>
              </a:rPr>
              <a:t>Réaliser, délivrer, manager </a:t>
            </a:r>
            <a:endParaRPr sz="1800" dirty="0">
              <a:solidFill>
                <a:schemeClr val="tx1"/>
              </a:solidFill>
            </a:endParaRPr>
          </a:p>
        </p:txBody>
      </p:sp>
      <p:pic>
        <p:nvPicPr>
          <p:cNvPr id="8" name="Google Shape;172;p6">
            <a:extLst>
              <a:ext uri="{FF2B5EF4-FFF2-40B4-BE49-F238E27FC236}">
                <a16:creationId xmlns:a16="http://schemas.microsoft.com/office/drawing/2014/main" id="{56868254-CCC0-DE42-98BB-BDB099C6083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436" y="2617852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73;p6">
            <a:extLst>
              <a:ext uri="{FF2B5EF4-FFF2-40B4-BE49-F238E27FC236}">
                <a16:creationId xmlns:a16="http://schemas.microsoft.com/office/drawing/2014/main" id="{BAB62890-7210-82DD-EAD8-F59D9EA56DA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435" y="3636117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74;p6">
            <a:extLst>
              <a:ext uri="{FF2B5EF4-FFF2-40B4-BE49-F238E27FC236}">
                <a16:creationId xmlns:a16="http://schemas.microsoft.com/office/drawing/2014/main" id="{89A74401-0693-002E-3C52-11DE35E4B52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23256" y="4501543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75;p6">
            <a:extLst>
              <a:ext uri="{FF2B5EF4-FFF2-40B4-BE49-F238E27FC236}">
                <a16:creationId xmlns:a16="http://schemas.microsoft.com/office/drawing/2014/main" id="{CD03CB66-54E0-17DF-A9D3-6E9AAC4EFC99}"/>
              </a:ext>
            </a:extLst>
          </p:cNvPr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53274" y="1922504"/>
            <a:ext cx="2657475" cy="400927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76;p6">
            <a:extLst>
              <a:ext uri="{FF2B5EF4-FFF2-40B4-BE49-F238E27FC236}">
                <a16:creationId xmlns:a16="http://schemas.microsoft.com/office/drawing/2014/main" id="{2199683E-5547-7D2F-502C-D68F41B50517}"/>
              </a:ext>
            </a:extLst>
          </p:cNvPr>
          <p:cNvSpPr txBox="1"/>
          <p:nvPr/>
        </p:nvSpPr>
        <p:spPr>
          <a:xfrm>
            <a:off x="1114327" y="5370791"/>
            <a:ext cx="4981673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tx1"/>
                </a:solidFill>
                <a:latin typeface="Source Sans Pro"/>
                <a:ea typeface="Source Sans Pro"/>
                <a:sym typeface="Source Sans Pro"/>
              </a:rPr>
              <a:t>Le rôle du chef de projet. </a:t>
            </a:r>
            <a:endParaRPr sz="1800" dirty="0">
              <a:solidFill>
                <a:schemeClr val="tx1"/>
              </a:solidFill>
            </a:endParaRPr>
          </a:p>
        </p:txBody>
      </p:sp>
      <p:pic>
        <p:nvPicPr>
          <p:cNvPr id="13" name="Google Shape;177;p6">
            <a:extLst>
              <a:ext uri="{FF2B5EF4-FFF2-40B4-BE49-F238E27FC236}">
                <a16:creationId xmlns:a16="http://schemas.microsoft.com/office/drawing/2014/main" id="{5C2E5489-812A-C5DC-9F58-F40954EC96F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435" y="5477817"/>
            <a:ext cx="191729" cy="333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79474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0CFD3-BAEA-45AB-F253-B152096B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Expérimentation et Evaluation</a:t>
            </a:r>
          </a:p>
        </p:txBody>
      </p:sp>
      <p:sp>
        <p:nvSpPr>
          <p:cNvPr id="5" name="Google Shape;169;p6">
            <a:extLst>
              <a:ext uri="{FF2B5EF4-FFF2-40B4-BE49-F238E27FC236}">
                <a16:creationId xmlns:a16="http://schemas.microsoft.com/office/drawing/2014/main" id="{32AA8FC2-08EB-B8F6-7BE4-B45E7CEE73E3}"/>
              </a:ext>
            </a:extLst>
          </p:cNvPr>
          <p:cNvSpPr txBox="1"/>
          <p:nvPr/>
        </p:nvSpPr>
        <p:spPr>
          <a:xfrm>
            <a:off x="996164" y="2461471"/>
            <a:ext cx="5759211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latin typeface="+mn-lt"/>
                <a:sym typeface="Source Sans Pro"/>
              </a:rPr>
              <a:t>Expérimentation</a:t>
            </a:r>
            <a:r>
              <a:rPr lang="fr-FR" dirty="0">
                <a:latin typeface="+mn-lt"/>
                <a:sym typeface="Source Sans Pro"/>
              </a:rPr>
              <a:t> </a:t>
            </a:r>
          </a:p>
          <a:p>
            <a:r>
              <a:rPr lang="fr-FR" sz="1600" dirty="0">
                <a:latin typeface="+mn-lt"/>
              </a:rPr>
              <a:t>Travail en groupe tout au long du module</a:t>
            </a:r>
            <a:endParaRPr sz="1600" dirty="0">
              <a:latin typeface="+mn-lt"/>
            </a:endParaRPr>
          </a:p>
        </p:txBody>
      </p:sp>
      <p:sp>
        <p:nvSpPr>
          <p:cNvPr id="6" name="Google Shape;170;p6">
            <a:extLst>
              <a:ext uri="{FF2B5EF4-FFF2-40B4-BE49-F238E27FC236}">
                <a16:creationId xmlns:a16="http://schemas.microsoft.com/office/drawing/2014/main" id="{37408D8C-36BC-4A46-DEFD-350E531B64FC}"/>
              </a:ext>
            </a:extLst>
          </p:cNvPr>
          <p:cNvSpPr txBox="1"/>
          <p:nvPr/>
        </p:nvSpPr>
        <p:spPr>
          <a:xfrm>
            <a:off x="1063752" y="3527070"/>
            <a:ext cx="5759212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/>
            </a:defPPr>
            <a:lvl1pPr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latin typeface="Source Sans Pro"/>
                <a:ea typeface="Source Sans Pro"/>
                <a:cs typeface="Source Sans Pro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fr-FR" sz="2800" dirty="0">
                <a:sym typeface="Source Sans Pro"/>
              </a:rPr>
              <a:t>Evaluations </a:t>
            </a:r>
          </a:p>
          <a:p>
            <a:r>
              <a:rPr lang="fr-FR" sz="1600" dirty="0">
                <a:sym typeface="Source Sans Pro"/>
              </a:rPr>
              <a:t>50% Contrôle continu: un oral et un écrit   </a:t>
            </a:r>
          </a:p>
          <a:p>
            <a:r>
              <a:rPr lang="fr-FR" sz="1600" dirty="0">
                <a:sym typeface="Source Sans Pro"/>
              </a:rPr>
              <a:t>50% Examen final : une étude de cas </a:t>
            </a:r>
          </a:p>
        </p:txBody>
      </p:sp>
      <p:pic>
        <p:nvPicPr>
          <p:cNvPr id="8" name="Google Shape;172;p6">
            <a:extLst>
              <a:ext uri="{FF2B5EF4-FFF2-40B4-BE49-F238E27FC236}">
                <a16:creationId xmlns:a16="http://schemas.microsoft.com/office/drawing/2014/main" id="{56868254-CCC0-DE42-98BB-BDB099C6083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436" y="2617852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73;p6">
            <a:extLst>
              <a:ext uri="{FF2B5EF4-FFF2-40B4-BE49-F238E27FC236}">
                <a16:creationId xmlns:a16="http://schemas.microsoft.com/office/drawing/2014/main" id="{BAB62890-7210-82DD-EAD8-F59D9EA56DA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435" y="3636117"/>
            <a:ext cx="191729" cy="33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75;p6">
            <a:extLst>
              <a:ext uri="{FF2B5EF4-FFF2-40B4-BE49-F238E27FC236}">
                <a16:creationId xmlns:a16="http://schemas.microsoft.com/office/drawing/2014/main" id="{CD03CB66-54E0-17DF-A9D3-6E9AAC4EFC99}"/>
              </a:ext>
            </a:extLst>
          </p:cNvPr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90552" y="1798246"/>
            <a:ext cx="2834170" cy="40092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0386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B7D07FE-E211-FB61-E3A9-D0898F449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1465" y="4837313"/>
            <a:ext cx="5938520" cy="7190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4400" dirty="0">
                <a:latin typeface="+mn-lt"/>
              </a:rPr>
              <a:t>C’est quoi un projet 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1D02BF9-1AD3-7E82-9982-D1E8AC9AE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984" y="790575"/>
            <a:ext cx="6595826" cy="354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96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5433298D-524F-4398-EA15-617F00A5A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5690" y="5019462"/>
            <a:ext cx="5938520" cy="7715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4000" dirty="0"/>
              <a:t>Initier un projet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0BE2975-1570-E361-713B-963F2D1BC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599" y="1067014"/>
            <a:ext cx="6719587" cy="36084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6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Ole"/>
              <a:buNone/>
            </a:pPr>
            <a:r>
              <a:rPr lang="fr-FR" dirty="0"/>
              <a:t>DES QUESTIONS ?</a:t>
            </a:r>
            <a:endParaRPr dirty="0"/>
          </a:p>
        </p:txBody>
      </p:sp>
      <p:pic>
        <p:nvPicPr>
          <p:cNvPr id="1026" name="Picture 2" descr="4 questions à poser à son corps">
            <a:extLst>
              <a:ext uri="{FF2B5EF4-FFF2-40B4-BE49-F238E27FC236}">
                <a16:creationId xmlns:a16="http://schemas.microsoft.com/office/drawing/2014/main" id="{A9985039-D2C6-ABD3-8027-73832002B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049" y="1690688"/>
            <a:ext cx="8086727" cy="454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nalisé 1">
      <a:majorFont>
        <a:latin typeface="Calibri Light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D58C94539C9D4FB7AE08993D5DBC47" ma:contentTypeVersion="18" ma:contentTypeDescription="Crée un document." ma:contentTypeScope="" ma:versionID="60829b9a9704909e5dad3160c7983800">
  <xsd:schema xmlns:xsd="http://www.w3.org/2001/XMLSchema" xmlns:xs="http://www.w3.org/2001/XMLSchema" xmlns:p="http://schemas.microsoft.com/office/2006/metadata/properties" xmlns:ns1="http://schemas.microsoft.com/sharepoint/v3" xmlns:ns2="4a73f4a4-7631-44c4-ab75-a97b4a0055f6" xmlns:ns3="6b69d630-937e-478d-bbbc-1914b59f54e8" targetNamespace="http://schemas.microsoft.com/office/2006/metadata/properties" ma:root="true" ma:fieldsID="4c9fb6c61892ca8e5a199c32c4d05d11" ns1:_="" ns2:_="" ns3:_="">
    <xsd:import namespace="http://schemas.microsoft.com/sharepoint/v3"/>
    <xsd:import namespace="4a73f4a4-7631-44c4-ab75-a97b4a0055f6"/>
    <xsd:import namespace="6b69d630-937e-478d-bbbc-1914b59f54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1:_ip_UnifiedCompliancePolicyProperties" minOccurs="0"/>
                <xsd:element ref="ns1:_ip_UnifiedCompliancePolicyUIActio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1" nillable="true" ma:displayName="Propriétés de la stratégie de conformité unifiée" ma:hidden="true" ma:internalName="_ip_UnifiedCompliancePolicyProperties">
      <xsd:simpleType>
        <xsd:restriction base="dms:Note"/>
      </xsd:simpleType>
    </xsd:element>
    <xsd:element name="_ip_UnifiedCompliancePolicyUIAction" ma:index="22" nillable="true" ma:displayName="Action d’interface utilisateur de la stratégie de conformité unifiée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73f4a4-7631-44c4-ab75-a97b4a0055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4" nillable="true" ma:taxonomy="true" ma:internalName="lcf76f155ced4ddcb4097134ff3c332f" ma:taxonomyFieldName="MediaServiceImageTags" ma:displayName="Balises d’images" ma:readOnly="false" ma:fieldId="{5cf76f15-5ced-4ddc-b409-7134ff3c332f}" ma:taxonomyMulti="true" ma:sspId="558a496c-38be-48e6-95fa-69f91427c41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69d630-937e-478d-bbbc-1914b59f54e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5" nillable="true" ma:displayName="Taxonomy Catch All Column" ma:hidden="true" ma:list="{a6a948ca-2761-4ea9-8e8b-c8ca2498a3f9}" ma:internalName="TaxCatchAll" ma:showField="CatchAllData" ma:web="6b69d630-937e-478d-bbbc-1914b59f54e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4a73f4a4-7631-44c4-ab75-a97b4a0055f6">
      <Terms xmlns="http://schemas.microsoft.com/office/infopath/2007/PartnerControls"/>
    </lcf76f155ced4ddcb4097134ff3c332f>
    <TaxCatchAll xmlns="6b69d630-937e-478d-bbbc-1914b59f54e8" xsi:nil="true"/>
  </documentManagement>
</p:properties>
</file>

<file path=customXml/itemProps1.xml><?xml version="1.0" encoding="utf-8"?>
<ds:datastoreItem xmlns:ds="http://schemas.openxmlformats.org/officeDocument/2006/customXml" ds:itemID="{90A1A12F-6664-43D0-AEBF-6B8C9E75527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945108A-F61B-4E8A-9062-C67B09B2CD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4a73f4a4-7631-44c4-ab75-a97b4a0055f6"/>
    <ds:schemaRef ds:uri="6b69d630-937e-478d-bbbc-1914b59f54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2FDEDC0-B988-4C9F-AFB7-E932C8464D1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4a73f4a4-7631-44c4-ab75-a97b4a0055f6"/>
    <ds:schemaRef ds:uri="6b69d630-937e-478d-bbbc-1914b59f54e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3619</TotalTime>
  <Words>104</Words>
  <Application>Microsoft Office PowerPoint</Application>
  <PresentationFormat>Grand écran</PresentationFormat>
  <Paragraphs>25</Paragraphs>
  <Slides>8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Ole</vt:lpstr>
      <vt:lpstr>Source Sans Pro</vt:lpstr>
      <vt:lpstr>Thème Office</vt:lpstr>
      <vt:lpstr>Présentation PowerPoint</vt:lpstr>
      <vt:lpstr>Planification de Projet SI</vt:lpstr>
      <vt:lpstr>Présentation PowerPoint</vt:lpstr>
      <vt:lpstr>Notre programme</vt:lpstr>
      <vt:lpstr>Expérimentation et Evaluation</vt:lpstr>
      <vt:lpstr>Présentation PowerPoint</vt:lpstr>
      <vt:lpstr>Présentation PowerPoint</vt:lpstr>
      <vt:lpstr>DES 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Justine BOSSA</dc:creator>
  <cp:lastModifiedBy>Sébastien PLATTARD</cp:lastModifiedBy>
  <cp:revision>15</cp:revision>
  <dcterms:created xsi:type="dcterms:W3CDTF">2020-11-25T08:50:01Z</dcterms:created>
  <dcterms:modified xsi:type="dcterms:W3CDTF">2022-10-03T16:11:37Z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0x01010025D58C94539C9D4FB7AE08993D5DBC47</vt:lpwstr>
  </property>
</Properties>
</file>

<file path=docProps/thumbnail.jpeg>
</file>